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09532-8888-4AAC-A691-5AE457E490A6}" type="datetimeFigureOut">
              <a:rPr lang="en-US" smtClean="0"/>
              <a:t>11/7/2018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660BE6-8CE6-4565-835D-64F9521C6468}" type="slidenum">
              <a:rPr lang="en-US" smtClean="0"/>
              <a:t>‹#›</a:t>
            </a:fld>
            <a:endParaRPr lang="en-US"/>
          </a:p>
        </p:txBody>
      </p:sp>
    </p:spTree>
    <p:extLst>
      <p:ext uri="{BB962C8B-B14F-4D97-AF65-F5344CB8AC3E}">
        <p14:creationId xmlns:p14="http://schemas.microsoft.com/office/powerpoint/2010/main" val="445466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Research is the study carried out in order to collect some information</a:t>
            </a:r>
            <a:r>
              <a:rPr lang="en-US" baseline="0" dirty="0" smtClean="0">
                <a:latin typeface="Times New Roman" pitchFamily="18" charset="0"/>
                <a:cs typeface="Times New Roman" pitchFamily="18" charset="0"/>
              </a:rPr>
              <a:t> about a given topic of study. There are three methods of research which can be used to get information. This methods includes primary research whereby information collected is first hand and no possibility of biased information. The second method is the secondary method which collects data from already existing information and the last one is the tertiary method which gets its information from the secondary data</a:t>
            </a:r>
            <a:r>
              <a:rPr lang="en-US" baseline="0" dirty="0" smtClean="0">
                <a:latin typeface="Times New Roman" pitchFamily="18" charset="0"/>
                <a:cs typeface="Times New Roman" pitchFamily="18" charset="0"/>
              </a:rPr>
              <a:t>.</a:t>
            </a:r>
            <a:r>
              <a:rPr lang="en-US" sz="1200" kern="1200" dirty="0" smtClean="0">
                <a:solidFill>
                  <a:schemeClr val="tx1"/>
                </a:solidFill>
                <a:effectLst/>
                <a:latin typeface="+mn-lt"/>
                <a:ea typeface="+mn-ea"/>
                <a:cs typeface="+mn-cs"/>
              </a:rPr>
              <a:t> This documents can also be found in institutions like universities which carries out investigations in the laboratory frequently. The results are preserve for future uses in other studies.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0660BE6-8CE6-4565-835D-64F9521C6468}" type="slidenum">
              <a:rPr lang="en-US" smtClean="0"/>
              <a:t>1</a:t>
            </a:fld>
            <a:endParaRPr lang="en-US"/>
          </a:p>
        </p:txBody>
      </p:sp>
    </p:spTree>
    <p:extLst>
      <p:ext uri="{BB962C8B-B14F-4D97-AF65-F5344CB8AC3E}">
        <p14:creationId xmlns:p14="http://schemas.microsoft.com/office/powerpoint/2010/main" val="382297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Secondary research methods includes those methods of extracting</a:t>
            </a:r>
            <a:r>
              <a:rPr lang="en-US" baseline="0" dirty="0" smtClean="0">
                <a:latin typeface="Times New Roman" pitchFamily="18" charset="0"/>
                <a:cs typeface="Times New Roman" pitchFamily="18" charset="0"/>
              </a:rPr>
              <a:t> important information from the already existing data. The data is précised to increase the overall efficiency of the research. Secondary research includes study resources which are already published in reports and booklets. These forms are mostly found in libraries, websites and existing surveys. Some information can be collected from the government archives and non-governmental agents who store some important information which can be used for study reasons</a:t>
            </a:r>
            <a:r>
              <a:rPr lang="en-US" baseline="0" dirty="0" smtClean="0">
                <a:latin typeface="Times New Roman" pitchFamily="18" charset="0"/>
                <a:cs typeface="Times New Roman" pitchFamily="18" charset="0"/>
              </a:rPr>
              <a:t>.</a:t>
            </a:r>
            <a:r>
              <a:rPr lang="en-US" sz="1200" kern="1200" dirty="0" smtClean="0">
                <a:solidFill>
                  <a:schemeClr val="tx1"/>
                </a:solidFill>
                <a:effectLst/>
                <a:latin typeface="+mn-lt"/>
                <a:ea typeface="+mn-ea"/>
                <a:cs typeface="+mn-cs"/>
              </a:rPr>
              <a:t> Information can be extracted from the letters and autobiographies from the archives which are well kept for historic reasons. Some researchers can decide to quote the author as the evidence of the reliable data.</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0660BE6-8CE6-4565-835D-64F9521C6468}" type="slidenum">
              <a:rPr lang="en-US" smtClean="0"/>
              <a:t>2</a:t>
            </a:fld>
            <a:endParaRPr lang="en-US"/>
          </a:p>
        </p:txBody>
      </p:sp>
    </p:spTree>
    <p:extLst>
      <p:ext uri="{BB962C8B-B14F-4D97-AF65-F5344CB8AC3E}">
        <p14:creationId xmlns:p14="http://schemas.microsoft.com/office/powerpoint/2010/main" val="723159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To start any business in the market</a:t>
            </a:r>
            <a:r>
              <a:rPr lang="en-US" baseline="0" dirty="0" smtClean="0">
                <a:latin typeface="Times New Roman" pitchFamily="18" charset="0"/>
                <a:cs typeface="Times New Roman" pitchFamily="18" charset="0"/>
              </a:rPr>
              <a:t> study needs to be carried out to identify what is not produced and it is needed by people. That is the studying the market before making that decision of setting up a business. The findings will help in the budget allocation so that the business plan implementation becomes successful. The location of the business is one important thing which needs to be studied well before making the decision</a:t>
            </a:r>
            <a:r>
              <a:rPr lang="en-US" baseline="0" dirty="0" smtClean="0">
                <a:latin typeface="Times New Roman" pitchFamily="18" charset="0"/>
                <a:cs typeface="Times New Roman" pitchFamily="18" charset="0"/>
              </a:rPr>
              <a:t>.</a:t>
            </a:r>
            <a:r>
              <a:rPr lang="en-US" sz="1200" kern="1200" dirty="0" smtClean="0">
                <a:solidFill>
                  <a:schemeClr val="tx1"/>
                </a:solidFill>
                <a:effectLst/>
                <a:latin typeface="+mn-lt"/>
                <a:ea typeface="+mn-ea"/>
                <a:cs typeface="+mn-cs"/>
              </a:rPr>
              <a:t> Study of the type of business to be start in in a new market where it has never existed requires research which will all the information about the market.</a:t>
            </a:r>
          </a:p>
          <a:p>
            <a:r>
              <a:rPr lang="en-US" sz="1200" kern="1200" dirty="0" smtClean="0">
                <a:solidFill>
                  <a:schemeClr val="tx1"/>
                </a:solidFill>
                <a:effectLst/>
                <a:latin typeface="+mn-lt"/>
                <a:ea typeface="+mn-ea"/>
                <a:cs typeface="+mn-cs"/>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0660BE6-8CE6-4565-835D-64F9521C6468}" type="slidenum">
              <a:rPr lang="en-US" smtClean="0"/>
              <a:t>3</a:t>
            </a:fld>
            <a:endParaRPr lang="en-US"/>
          </a:p>
        </p:txBody>
      </p:sp>
    </p:spTree>
    <p:extLst>
      <p:ext uri="{BB962C8B-B14F-4D97-AF65-F5344CB8AC3E}">
        <p14:creationId xmlns:p14="http://schemas.microsoft.com/office/powerpoint/2010/main" val="2429637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For the business gap to be filled in the market some questions needs to be answered</a:t>
            </a:r>
            <a:r>
              <a:rPr lang="en-US" baseline="0" dirty="0" smtClean="0">
                <a:latin typeface="Times New Roman" pitchFamily="18" charset="0"/>
                <a:cs typeface="Times New Roman" pitchFamily="18" charset="0"/>
              </a:rPr>
              <a:t>  . Those questions will make you decide whether to set up the business or not. The questions will make decide which product is to be produced and the customers availability for the goods produced . You cannot set up the business and yet you do not have the information of the market, if they be interested in the product you produce or not</a:t>
            </a:r>
            <a:r>
              <a:rPr lang="en-US" baseline="0" dirty="0" smtClean="0">
                <a:latin typeface="Times New Roman" pitchFamily="18" charset="0"/>
                <a:cs typeface="Times New Roman" pitchFamily="18" charset="0"/>
              </a:rPr>
              <a:t>.</a:t>
            </a:r>
            <a:r>
              <a:rPr lang="en-US" sz="1200" kern="1200" dirty="0" smtClean="0">
                <a:solidFill>
                  <a:schemeClr val="tx1"/>
                </a:solidFill>
                <a:effectLst/>
                <a:latin typeface="+mn-lt"/>
                <a:ea typeface="+mn-ea"/>
                <a:cs typeface="+mn-cs"/>
              </a:rPr>
              <a:t> The question will make the researcher go to the field to carry out more studies which will provide answers to the questions asked by the project.</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0660BE6-8CE6-4565-835D-64F9521C6468}" type="slidenum">
              <a:rPr lang="en-US" smtClean="0"/>
              <a:t>4</a:t>
            </a:fld>
            <a:endParaRPr lang="en-US"/>
          </a:p>
        </p:txBody>
      </p:sp>
    </p:spTree>
    <p:extLst>
      <p:ext uri="{BB962C8B-B14F-4D97-AF65-F5344CB8AC3E}">
        <p14:creationId xmlns:p14="http://schemas.microsoft.com/office/powerpoint/2010/main" val="3801352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method</a:t>
            </a:r>
            <a:r>
              <a:rPr lang="en-US" baseline="0" dirty="0" smtClean="0">
                <a:latin typeface="Times New Roman" pitchFamily="18" charset="0"/>
                <a:cs typeface="Times New Roman" pitchFamily="18" charset="0"/>
              </a:rPr>
              <a:t> is not expensive when compared to primary research method. The time spent to get all the information needed is very less when compared to other studies. The give information by visiting the history information of the given past event. It gives more detailed information about the study which is investigated. The research method gives the information of the findings from the data collection point</a:t>
            </a:r>
            <a:r>
              <a:rPr lang="en-US" baseline="0" dirty="0" smtClean="0">
                <a:latin typeface="Times New Roman" pitchFamily="18" charset="0"/>
                <a:cs typeface="Times New Roman" pitchFamily="18" charset="0"/>
              </a:rPr>
              <a:t>.</a:t>
            </a:r>
            <a:r>
              <a:rPr lang="en-US" sz="1200" kern="1200" dirty="0" smtClean="0">
                <a:solidFill>
                  <a:schemeClr val="tx1"/>
                </a:solidFill>
                <a:effectLst/>
                <a:latin typeface="+mn-lt"/>
                <a:ea typeface="+mn-ea"/>
                <a:cs typeface="+mn-cs"/>
              </a:rPr>
              <a:t> Therefore they are the most preferred method of carrying studies which will change the performance the firm.</a:t>
            </a:r>
          </a:p>
          <a:p>
            <a:r>
              <a:rPr lang="en-US" sz="1200" kern="1200" dirty="0" smtClean="0">
                <a:solidFill>
                  <a:schemeClr val="tx1"/>
                </a:solidFill>
                <a:effectLst/>
                <a:latin typeface="+mn-lt"/>
                <a:ea typeface="+mn-ea"/>
                <a:cs typeface="+mn-cs"/>
              </a:rPr>
              <a:t> </a:t>
            </a:r>
          </a:p>
          <a:p>
            <a:r>
              <a:rPr lang="en-US" dirty="0" smtClean="0">
                <a:latin typeface="Times New Roman" pitchFamily="18" charset="0"/>
                <a:cs typeface="Times New Roman" pitchFamily="18" charset="0"/>
              </a:rPr>
              <a:t>One will</a:t>
            </a:r>
            <a:r>
              <a:rPr lang="en-US" baseline="0" dirty="0" smtClean="0">
                <a:latin typeface="Times New Roman" pitchFamily="18" charset="0"/>
                <a:cs typeface="Times New Roman" pitchFamily="18" charset="0"/>
              </a:rPr>
              <a:t> always choose to go for the secondary method of doing research because it is the most economical method of carrying out research without wasting a lot of time. The method provides information to the historical information which can be used to better the project proposed. The information got from the research gives the general view of what is suppose to be obtain from the data.</a:t>
            </a:r>
            <a:r>
              <a:rPr lang="en-US" sz="1200" kern="1200" dirty="0" smtClean="0">
                <a:solidFill>
                  <a:schemeClr val="tx1"/>
                </a:solidFill>
                <a:effectLst/>
                <a:latin typeface="+mn-lt"/>
                <a:ea typeface="+mn-ea"/>
                <a:cs typeface="+mn-cs"/>
              </a:rPr>
              <a:t> The research method gives more information that is found in the study about the findings of the project which needs to establish in the research. This will enable the implementation of the ideas found without difficulties.</a:t>
            </a:r>
          </a:p>
          <a:p>
            <a:r>
              <a:rPr lang="en-US" sz="1200" kern="1200" dirty="0" smtClean="0">
                <a:solidFill>
                  <a:schemeClr val="tx1"/>
                </a:solidFill>
                <a:effectLst/>
                <a:latin typeface="+mn-lt"/>
                <a:ea typeface="+mn-ea"/>
                <a:cs typeface="+mn-cs"/>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0660BE6-8CE6-4565-835D-64F9521C6468}" type="slidenum">
              <a:rPr lang="en-US" smtClean="0"/>
              <a:t>5</a:t>
            </a:fld>
            <a:endParaRPr lang="en-US"/>
          </a:p>
        </p:txBody>
      </p:sp>
    </p:spTree>
    <p:extLst>
      <p:ext uri="{BB962C8B-B14F-4D97-AF65-F5344CB8AC3E}">
        <p14:creationId xmlns:p14="http://schemas.microsoft.com/office/powerpoint/2010/main" val="1943838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The method is used mostly because it is the most cheapest of all and takes less time and all the information is</a:t>
            </a:r>
            <a:r>
              <a:rPr lang="en-US" baseline="0" dirty="0" smtClean="0">
                <a:latin typeface="Times New Roman" pitchFamily="18" charset="0"/>
                <a:cs typeface="Times New Roman" pitchFamily="18" charset="0"/>
              </a:rPr>
              <a:t> collected. Some assessment needs to be carried to make sure that the information provide is true and can be used to the current studies.  The best thing </a:t>
            </a:r>
            <a:r>
              <a:rPr lang="en-US" baseline="0" dirty="0" err="1" smtClean="0">
                <a:latin typeface="Times New Roman" pitchFamily="18" charset="0"/>
                <a:cs typeface="Times New Roman" pitchFamily="18" charset="0"/>
              </a:rPr>
              <a:t>aboutthistypeofresearch</a:t>
            </a:r>
            <a:r>
              <a:rPr lang="en-US" baseline="0" dirty="0" smtClean="0">
                <a:latin typeface="Times New Roman" pitchFamily="18" charset="0"/>
                <a:cs typeface="Times New Roman" pitchFamily="18" charset="0"/>
              </a:rPr>
              <a:t> is that all </a:t>
            </a:r>
            <a:r>
              <a:rPr lang="en-US" baseline="0" dirty="0" err="1" smtClean="0">
                <a:latin typeface="Times New Roman" pitchFamily="18" charset="0"/>
                <a:cs typeface="Times New Roman" pitchFamily="18" charset="0"/>
              </a:rPr>
              <a:t>nthe</a:t>
            </a:r>
            <a:r>
              <a:rPr lang="en-US" baseline="0" dirty="0" smtClean="0">
                <a:latin typeface="Times New Roman" pitchFamily="18" charset="0"/>
                <a:cs typeface="Times New Roman" pitchFamily="18" charset="0"/>
              </a:rPr>
              <a:t> data needed is readily available without having too much problems</a:t>
            </a:r>
            <a:r>
              <a:rPr lang="en-US" baseline="0" dirty="0" smtClean="0">
                <a:latin typeface="Times New Roman" pitchFamily="18" charset="0"/>
                <a:cs typeface="Times New Roman" pitchFamily="18" charset="0"/>
              </a:rPr>
              <a:t>.</a:t>
            </a:r>
            <a:r>
              <a:rPr lang="en-US" sz="1200" kern="1200" dirty="0" smtClean="0">
                <a:solidFill>
                  <a:schemeClr val="tx1"/>
                </a:solidFill>
                <a:effectLst/>
                <a:latin typeface="+mn-lt"/>
                <a:ea typeface="+mn-ea"/>
                <a:cs typeface="+mn-cs"/>
              </a:rPr>
              <a:t> The research does not one to engage too much in the field activities as all the information can be found in the internet and formulated for implementations which needs a well-organized plan to make it realistic.</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0660BE6-8CE6-4565-835D-64F9521C6468}" type="slidenum">
              <a:rPr lang="en-US" smtClean="0"/>
              <a:t>6</a:t>
            </a:fld>
            <a:endParaRPr lang="en-US"/>
          </a:p>
        </p:txBody>
      </p:sp>
    </p:spTree>
    <p:extLst>
      <p:ext uri="{BB962C8B-B14F-4D97-AF65-F5344CB8AC3E}">
        <p14:creationId xmlns:p14="http://schemas.microsoft.com/office/powerpoint/2010/main" val="246655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method</a:t>
            </a:r>
            <a:r>
              <a:rPr lang="en-US" baseline="0" dirty="0" smtClean="0">
                <a:latin typeface="Times New Roman" pitchFamily="18" charset="0"/>
                <a:cs typeface="Times New Roman" pitchFamily="18" charset="0"/>
              </a:rPr>
              <a:t> is more cheap when compared to the primary method of doing research and therefore organizations are always this type of data collection. The assessment of the data does not waste on time. For that reason, every researcher should rely on secondary research method as there is no much straining when conducting research. In addition, every organization in the world should be at the forefront to appraise the use of secondary research method since data is already available. This comes from the fact that no employer of sound mind can disregard the use of secondary research method</a:t>
            </a:r>
            <a:r>
              <a:rPr lang="en-US" baseline="0" dirty="0" smtClean="0">
                <a:latin typeface="Times New Roman" pitchFamily="18" charset="0"/>
                <a:cs typeface="Times New Roman" pitchFamily="18" charset="0"/>
              </a:rPr>
              <a:t>.</a:t>
            </a:r>
            <a:r>
              <a:rPr lang="en-US" sz="1200" kern="1200" dirty="0" smtClean="0">
                <a:solidFill>
                  <a:schemeClr val="tx1"/>
                </a:solidFill>
                <a:effectLst/>
                <a:latin typeface="+mn-lt"/>
                <a:ea typeface="+mn-ea"/>
                <a:cs typeface="+mn-cs"/>
              </a:rPr>
              <a:t> This comes from the fact that no employer of sound mind can disregard the use of secondary research method as is the most accessible by everyone.</a:t>
            </a:r>
          </a:p>
          <a:p>
            <a:r>
              <a:rPr lang="en-US" sz="1200" kern="1200" dirty="0" smtClean="0">
                <a:solidFill>
                  <a:schemeClr val="tx1"/>
                </a:solidFill>
                <a:effectLst/>
                <a:latin typeface="+mn-lt"/>
                <a:ea typeface="+mn-ea"/>
                <a:cs typeface="+mn-cs"/>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0660BE6-8CE6-4565-835D-64F9521C6468}" type="slidenum">
              <a:rPr lang="en-US" smtClean="0"/>
              <a:t>7</a:t>
            </a:fld>
            <a:endParaRPr lang="en-US"/>
          </a:p>
        </p:txBody>
      </p:sp>
    </p:spTree>
    <p:extLst>
      <p:ext uri="{BB962C8B-B14F-4D97-AF65-F5344CB8AC3E}">
        <p14:creationId xmlns:p14="http://schemas.microsoft.com/office/powerpoint/2010/main" val="3625350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3670637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708848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2296175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E2E2332-C158-451C-9CE8-C34E66E56044}"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3776072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E2E2332-C158-451C-9CE8-C34E66E56044}" type="datetimeFigureOut">
              <a:rPr lang="en-US" smtClean="0"/>
              <a:t>11/7/2018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2990269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E2E2332-C158-451C-9CE8-C34E66E56044}" type="datetimeFigureOut">
              <a:rPr lang="en-US" smtClean="0"/>
              <a:t>11/7/2018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258446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2E2332-C158-451C-9CE8-C34E66E56044}" type="datetimeFigureOut">
              <a:rPr lang="en-US" smtClean="0"/>
              <a:t>11/7/2018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3835714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2E2332-C158-451C-9CE8-C34E66E56044}"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857813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2E2332-C158-451C-9CE8-C34E66E56044}" type="datetimeFigureOut">
              <a:rPr lang="en-US" smtClean="0"/>
              <a:t>11/7/2018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391054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4033143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598775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254688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72468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10915520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163018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2E2332-C158-451C-9CE8-C34E66E56044}" type="datetimeFigureOut">
              <a:rPr lang="en-US" smtClean="0"/>
              <a:t>11/7/2018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A71638-4F1E-48FA-B5B2-AE2192C8E0AF}" type="slidenum">
              <a:rPr lang="en-US" smtClean="0"/>
              <a:t>‹#›</a:t>
            </a:fld>
            <a:endParaRPr lang="en-US"/>
          </a:p>
        </p:txBody>
      </p:sp>
    </p:spTree>
    <p:extLst>
      <p:ext uri="{BB962C8B-B14F-4D97-AF65-F5344CB8AC3E}">
        <p14:creationId xmlns:p14="http://schemas.microsoft.com/office/powerpoint/2010/main" val="327311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2E2332-C158-451C-9CE8-C34E66E56044}" type="datetimeFigureOut">
              <a:rPr lang="en-US" smtClean="0"/>
              <a:t>11/7/2018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BA71638-4F1E-48FA-B5B2-AE2192C8E0AF}" type="slidenum">
              <a:rPr lang="en-US" smtClean="0"/>
              <a:t>‹#›</a:t>
            </a:fld>
            <a:endParaRPr lang="en-US"/>
          </a:p>
        </p:txBody>
      </p:sp>
    </p:spTree>
    <p:extLst>
      <p:ext uri="{BB962C8B-B14F-4D97-AF65-F5344CB8AC3E}">
        <p14:creationId xmlns:p14="http://schemas.microsoft.com/office/powerpoint/2010/main" val="4277469670"/>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smtClean="0">
                <a:latin typeface="Times New Roman" pitchFamily="18" charset="0"/>
                <a:cs typeface="Times New Roman" pitchFamily="18" charset="0"/>
              </a:rPr>
              <a:t>Research</a:t>
            </a:r>
            <a:endParaRPr lang="en-US" sz="44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r>
              <a:rPr lang="en-US" sz="2800" dirty="0" smtClean="0">
                <a:latin typeface="Times New Roman" pitchFamily="18" charset="0"/>
                <a:cs typeface="Times New Roman" pitchFamily="18" charset="0"/>
              </a:rPr>
              <a:t>Secondary Research</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1156714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Secondary Research</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According to </a:t>
            </a:r>
            <a:r>
              <a:rPr lang="en-US" sz="2400" dirty="0" smtClean="0">
                <a:latin typeface="Times New Roman" panose="02020603050405020304" pitchFamily="18" charset="0"/>
                <a:cs typeface="Times New Roman" panose="02020603050405020304" pitchFamily="18" charset="0"/>
              </a:rPr>
              <a:t>Hair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(2007), secondary research is the method that uses the already existing data.</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Summary of the information is collected to bring effectiveness of the research.</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Secondary sources includes: documents, letters, diaries, autobiographies, and referencing other forms of research and quotes.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44207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Business Gap in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Market</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According to </a:t>
            </a:r>
            <a:r>
              <a:rPr lang="en-US" sz="2400" dirty="0" smtClean="0">
                <a:latin typeface="Times New Roman" panose="02020603050405020304" pitchFamily="18" charset="0"/>
                <a:cs typeface="Times New Roman" panose="02020603050405020304" pitchFamily="18" charset="0"/>
              </a:rPr>
              <a:t>Patten </a:t>
            </a:r>
            <a:r>
              <a:rPr lang="en-US" sz="2400" dirty="0">
                <a:latin typeface="Times New Roman" panose="02020603050405020304" pitchFamily="18" charset="0"/>
                <a:cs typeface="Times New Roman" panose="02020603050405020304" pitchFamily="18" charset="0"/>
              </a:rPr>
              <a:t>&amp; </a:t>
            </a:r>
            <a:r>
              <a:rPr lang="en-US" sz="2400" dirty="0" smtClean="0">
                <a:latin typeface="Times New Roman" panose="02020603050405020304" pitchFamily="18" charset="0"/>
                <a:cs typeface="Times New Roman" panose="02020603050405020304" pitchFamily="18" charset="0"/>
              </a:rPr>
              <a:t>Newhart (2017), the gap needs identification of goods and services in the market.</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Identification of the business strategic location.</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Identification of the gap in the market.</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Targeted group in the market (Cooper et al., 2006).</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49957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Research Questions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According to </a:t>
            </a:r>
            <a:r>
              <a:rPr lang="en-US" sz="2400" dirty="0" smtClean="0">
                <a:latin typeface="Times New Roman" panose="02020603050405020304" pitchFamily="18" charset="0"/>
                <a:cs typeface="Times New Roman" panose="02020603050405020304" pitchFamily="18" charset="0"/>
              </a:rPr>
              <a:t>Quinlan</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et al. (2018), the following questions needs to be answered;</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Which type of product is missing in the market?</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Who are the targeted group in the market ?</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Where will the market be located ?</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What are the legal formalities for starting the business</a:t>
            </a: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073679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Why Chose Secondary Research Method?</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74237"/>
            <a:ext cx="8596668" cy="3880773"/>
          </a:xfrm>
        </p:spPr>
        <p:txBody>
          <a:bodyPr>
            <a:normAutofit/>
          </a:bodyPr>
          <a:lstStyle/>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It saves on time and money</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(Adams &amp; Lawrence, 2018</a:t>
            </a:r>
            <a:r>
              <a:rPr lang="en-US" sz="2400" dirty="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Provide information and access to historical data.</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Offers general background information.</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Used to set the scene of the research and its finding.</a:t>
            </a:r>
          </a:p>
          <a:p>
            <a:pPr>
              <a:buFont typeface="Wingdings" panose="05000000000000000000" pitchFamily="2" charset="2"/>
              <a:buChar char="ü"/>
            </a:pP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4445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Advantages and Disadvantages of Secondary Research Methods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indent="0" algn="ctr">
              <a:buNone/>
            </a:pPr>
            <a:r>
              <a:rPr lang="en-US" sz="2400" dirty="0" smtClean="0">
                <a:latin typeface="Times New Roman" panose="02020603050405020304" pitchFamily="18" charset="0"/>
                <a:cs typeface="Times New Roman" panose="02020603050405020304" pitchFamily="18" charset="0"/>
              </a:rPr>
              <a:t>Advantages:</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 Most information is readily available.</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The process is not expensive and less time is used.</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It is faster to carry out due to the availability of the data.</a:t>
            </a:r>
          </a:p>
          <a:p>
            <a:pPr marL="0" indent="0" algn="ctr">
              <a:buNone/>
            </a:pPr>
            <a:r>
              <a:rPr lang="en-US" sz="2400" dirty="0" smtClean="0">
                <a:latin typeface="Times New Roman" panose="02020603050405020304" pitchFamily="18" charset="0"/>
                <a:cs typeface="Times New Roman" panose="02020603050405020304" pitchFamily="18" charset="0"/>
              </a:rPr>
              <a:t>Disadvantages:</a:t>
            </a:r>
          </a:p>
          <a:p>
            <a:pPr>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According to </a:t>
            </a:r>
            <a:r>
              <a:rPr lang="en-US" sz="2400" dirty="0" err="1" smtClean="0">
                <a:latin typeface="Times New Roman" panose="02020603050405020304" pitchFamily="18" charset="0"/>
                <a:cs typeface="Times New Roman" panose="02020603050405020304" pitchFamily="18" charset="0"/>
              </a:rPr>
              <a:t>Walliman</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(2017), credibility assessment must be carried to understand the reality of the information.</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The information given is not updated to accommodate current timelines.</a:t>
            </a:r>
          </a:p>
          <a:p>
            <a:pPr>
              <a:buFont typeface="Wingdings" panose="05000000000000000000" pitchFamily="2" charset="2"/>
              <a:buChar char="ü"/>
            </a:pP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0539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Summary</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We have learned that secondary research method is more economical as it needs less amount of capital to collect the information need.</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The method of research depends on the already existing data.</a:t>
            </a:r>
          </a:p>
          <a:p>
            <a:pPr>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The method can be applied in organizations or in business because they do not need the primary research method as the data already exists..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10654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References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2400" dirty="0">
                <a:latin typeface="Times New Roman" panose="02020603050405020304" pitchFamily="18" charset="0"/>
                <a:cs typeface="Times New Roman" panose="02020603050405020304" pitchFamily="18" charset="0"/>
              </a:rPr>
              <a:t>Adams, K. A., &amp; Lawrence, E. K. (2018). </a:t>
            </a:r>
            <a:r>
              <a:rPr lang="en-US" sz="2400" i="1" dirty="0">
                <a:latin typeface="Times New Roman" panose="02020603050405020304" pitchFamily="18" charset="0"/>
                <a:cs typeface="Times New Roman" panose="02020603050405020304" pitchFamily="18" charset="0"/>
              </a:rPr>
              <a:t>Research methods, statistics, </a:t>
            </a:r>
            <a:r>
              <a:rPr lang="en-US" sz="2400" i="1" dirty="0" smtClean="0">
                <a:latin typeface="Times New Roman" panose="02020603050405020304" pitchFamily="18" charset="0"/>
                <a:cs typeface="Times New Roman" panose="02020603050405020304" pitchFamily="18" charset="0"/>
              </a:rPr>
              <a:t>	and </a:t>
            </a:r>
            <a:r>
              <a:rPr lang="en-US" sz="2400" i="1" dirty="0">
                <a:latin typeface="Times New Roman" panose="02020603050405020304" pitchFamily="18" charset="0"/>
                <a:cs typeface="Times New Roman" panose="02020603050405020304" pitchFamily="18" charset="0"/>
              </a:rPr>
              <a:t>applications</a:t>
            </a:r>
            <a:r>
              <a:rPr lang="en-US" sz="2400" dirty="0">
                <a:latin typeface="Times New Roman" panose="02020603050405020304" pitchFamily="18" charset="0"/>
                <a:cs typeface="Times New Roman" panose="02020603050405020304" pitchFamily="18" charset="0"/>
              </a:rPr>
              <a:t>. Sage Publications</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smtClean="0">
                <a:latin typeface="Times New Roman" panose="02020603050405020304" pitchFamily="18" charset="0"/>
                <a:cs typeface="Times New Roman" panose="02020603050405020304" pitchFamily="18" charset="0"/>
              </a:rPr>
              <a:t>Cooper</a:t>
            </a:r>
            <a:r>
              <a:rPr lang="en-US" sz="2400" dirty="0">
                <a:latin typeface="Times New Roman" panose="02020603050405020304" pitchFamily="18" charset="0"/>
                <a:cs typeface="Times New Roman" panose="02020603050405020304" pitchFamily="18" charset="0"/>
              </a:rPr>
              <a:t>, D. R., Schindler, P. S., &amp; Sun, J. (2006). </a:t>
            </a:r>
            <a:r>
              <a:rPr lang="en-US" sz="2400" i="1" dirty="0">
                <a:latin typeface="Times New Roman" panose="02020603050405020304" pitchFamily="18" charset="0"/>
                <a:cs typeface="Times New Roman" panose="02020603050405020304" pitchFamily="18" charset="0"/>
              </a:rPr>
              <a:t>Business research </a:t>
            </a:r>
            <a:r>
              <a:rPr lang="en-US" sz="2400" i="1" dirty="0" smtClean="0">
                <a:latin typeface="Times New Roman" panose="02020603050405020304" pitchFamily="18" charset="0"/>
                <a:cs typeface="Times New Roman" panose="02020603050405020304" pitchFamily="18" charset="0"/>
              </a:rPr>
              <a:t>	methods</a:t>
            </a:r>
            <a:r>
              <a:rPr lang="en-US" sz="2400" dirty="0">
                <a:latin typeface="Times New Roman" panose="02020603050405020304" pitchFamily="18" charset="0"/>
                <a:cs typeface="Times New Roman" panose="02020603050405020304" pitchFamily="18" charset="0"/>
              </a:rPr>
              <a:t> (Vol. 9). New York: McGraw-Hill Irwin</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Hair, J. F. (2007). Research methods for business</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Patten, M. L., &amp; Newhart, M. (2017). </a:t>
            </a:r>
            <a:r>
              <a:rPr lang="en-US" sz="2400" i="1" dirty="0">
                <a:latin typeface="Times New Roman" panose="02020603050405020304" pitchFamily="18" charset="0"/>
                <a:cs typeface="Times New Roman" panose="02020603050405020304" pitchFamily="18" charset="0"/>
              </a:rPr>
              <a:t>Understanding research methods: </a:t>
            </a:r>
            <a:r>
              <a:rPr lang="en-US" sz="2400" i="1" dirty="0" smtClean="0">
                <a:latin typeface="Times New Roman" panose="02020603050405020304" pitchFamily="18" charset="0"/>
                <a:cs typeface="Times New Roman" panose="02020603050405020304" pitchFamily="18" charset="0"/>
              </a:rPr>
              <a:t>	An </a:t>
            </a:r>
            <a:r>
              <a:rPr lang="en-US" sz="2400" i="1" dirty="0">
                <a:latin typeface="Times New Roman" panose="02020603050405020304" pitchFamily="18" charset="0"/>
                <a:cs typeface="Times New Roman" panose="02020603050405020304" pitchFamily="18" charset="0"/>
              </a:rPr>
              <a:t>overview of the essentials</a:t>
            </a:r>
            <a:r>
              <a:rPr lang="en-US" sz="2400" dirty="0">
                <a:latin typeface="Times New Roman" panose="02020603050405020304" pitchFamily="18" charset="0"/>
                <a:cs typeface="Times New Roman" panose="02020603050405020304" pitchFamily="18" charset="0"/>
              </a:rPr>
              <a:t>. Taylor &amp; Francis</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Quinlan, C., </a:t>
            </a:r>
            <a:r>
              <a:rPr lang="en-US" sz="2400" dirty="0" err="1">
                <a:latin typeface="Times New Roman" panose="02020603050405020304" pitchFamily="18" charset="0"/>
                <a:cs typeface="Times New Roman" panose="02020603050405020304" pitchFamily="18" charset="0"/>
              </a:rPr>
              <a:t>Babin</a:t>
            </a:r>
            <a:r>
              <a:rPr lang="en-US" sz="2400" dirty="0">
                <a:latin typeface="Times New Roman" panose="02020603050405020304" pitchFamily="18" charset="0"/>
                <a:cs typeface="Times New Roman" panose="02020603050405020304" pitchFamily="18" charset="0"/>
              </a:rPr>
              <a:t>, B., </a:t>
            </a:r>
            <a:r>
              <a:rPr lang="en-US" sz="2400" dirty="0" err="1">
                <a:latin typeface="Times New Roman" panose="02020603050405020304" pitchFamily="18" charset="0"/>
                <a:cs typeface="Times New Roman" panose="02020603050405020304" pitchFamily="18" charset="0"/>
              </a:rPr>
              <a:t>Carr</a:t>
            </a:r>
            <a:r>
              <a:rPr lang="en-US" sz="2400" dirty="0">
                <a:latin typeface="Times New Roman" panose="02020603050405020304" pitchFamily="18" charset="0"/>
                <a:cs typeface="Times New Roman" panose="02020603050405020304" pitchFamily="18" charset="0"/>
              </a:rPr>
              <a:t>, J., &amp; Griffin, M. (</a:t>
            </a:r>
            <a:r>
              <a:rPr lang="en-US" sz="2400" dirty="0" smtClean="0">
                <a:latin typeface="Times New Roman" panose="02020603050405020304" pitchFamily="18" charset="0"/>
                <a:cs typeface="Times New Roman" panose="02020603050405020304" pitchFamily="18" charset="0"/>
              </a:rPr>
              <a:t>2018).</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Business research </a:t>
            </a:r>
            <a:r>
              <a:rPr lang="en-US" sz="2400" i="1" dirty="0" smtClean="0">
                <a:latin typeface="Times New Roman" panose="02020603050405020304" pitchFamily="18" charset="0"/>
                <a:cs typeface="Times New Roman" panose="02020603050405020304" pitchFamily="18" charset="0"/>
              </a:rPr>
              <a:t>	methods</a:t>
            </a:r>
            <a:r>
              <a:rPr lang="en-US" sz="2400" dirty="0">
                <a:latin typeface="Times New Roman" panose="02020603050405020304" pitchFamily="18" charset="0"/>
                <a:cs typeface="Times New Roman" panose="02020603050405020304" pitchFamily="18" charset="0"/>
              </a:rPr>
              <a:t>. South Western Cengage</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err="1" smtClean="0">
                <a:latin typeface="Times New Roman" panose="02020603050405020304" pitchFamily="18" charset="0"/>
                <a:cs typeface="Times New Roman" panose="02020603050405020304" pitchFamily="18" charset="0"/>
              </a:rPr>
              <a:t>Walliman</a:t>
            </a:r>
            <a:r>
              <a:rPr lang="en-US" sz="2400" dirty="0">
                <a:latin typeface="Times New Roman" panose="02020603050405020304" pitchFamily="18" charset="0"/>
                <a:cs typeface="Times New Roman" panose="02020603050405020304" pitchFamily="18" charset="0"/>
              </a:rPr>
              <a:t>, N. (2017). </a:t>
            </a:r>
            <a:r>
              <a:rPr lang="en-US" sz="2400" i="1" dirty="0">
                <a:latin typeface="Times New Roman" panose="02020603050405020304" pitchFamily="18" charset="0"/>
                <a:cs typeface="Times New Roman" panose="02020603050405020304" pitchFamily="18" charset="0"/>
              </a:rPr>
              <a:t>Research methods: The basics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Routledge</a:t>
            </a:r>
            <a:r>
              <a:rPr lang="en-US" sz="24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53386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225</TotalTime>
  <Words>1137</Words>
  <Application>Microsoft Office PowerPoint</Application>
  <PresentationFormat>Widescreen</PresentationFormat>
  <Paragraphs>60</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Times New Roman</vt:lpstr>
      <vt:lpstr>Trebuchet MS</vt:lpstr>
      <vt:lpstr>Wingdings</vt:lpstr>
      <vt:lpstr>Wingdings 3</vt:lpstr>
      <vt:lpstr>Facet</vt:lpstr>
      <vt:lpstr>Research</vt:lpstr>
      <vt:lpstr>Secondary Research</vt:lpstr>
      <vt:lpstr>Business Gap in the Market</vt:lpstr>
      <vt:lpstr>Research Questions</vt:lpstr>
      <vt:lpstr>Why Chose Secondary Research Method?</vt:lpstr>
      <vt:lpstr>Advantages and Disadvantages of Secondary Research Methods</vt:lpstr>
      <vt:lpstr>Summary</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dc:title>
  <dc:creator>Kingpin</dc:creator>
  <cp:lastModifiedBy>Kingpin</cp:lastModifiedBy>
  <cp:revision>37</cp:revision>
  <dcterms:created xsi:type="dcterms:W3CDTF">2018-11-06T17:40:12Z</dcterms:created>
  <dcterms:modified xsi:type="dcterms:W3CDTF">2018-11-06T22:13:15Z</dcterms:modified>
</cp:coreProperties>
</file>